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Inter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60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7214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A18F26-84C1-7369-C4F7-2F029E0D3051}"/>
              </a:ext>
            </a:extLst>
          </p:cNvPr>
          <p:cNvSpPr txBox="1"/>
          <p:nvPr/>
        </p:nvSpPr>
        <p:spPr>
          <a:xfrm>
            <a:off x="3794449" y="484942"/>
            <a:ext cx="7315200" cy="22087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2540" algn="ctr">
              <a:lnSpc>
                <a:spcPct val="107000"/>
              </a:lnSpc>
              <a:spcAft>
                <a:spcPts val="860"/>
              </a:spcAft>
              <a:buNone/>
            </a:pPr>
            <a:r>
              <a:rPr lang="en-IN" sz="16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PPT</a:t>
            </a:r>
            <a:r>
              <a:rPr lang="en-IN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</a:t>
            </a:r>
            <a:r>
              <a:rPr lang="en-I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</a:t>
            </a:r>
            <a:endParaRPr lang="en-IN" sz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8415" indent="-6350" algn="ctr">
              <a:lnSpc>
                <a:spcPct val="110000"/>
              </a:lnSpc>
              <a:spcAft>
                <a:spcPts val="3290"/>
              </a:spcAft>
              <a:buNone/>
            </a:pPr>
            <a:r>
              <a:rPr lang="en-IN" sz="20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“SALES FORECASTING SYSTEM”</a:t>
            </a:r>
            <a:endParaRPr lang="en-IN" sz="3200" b="1" kern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415" indent="-6350" algn="ctr">
              <a:lnSpc>
                <a:spcPct val="110000"/>
              </a:lnSpc>
              <a:spcAft>
                <a:spcPts val="3290"/>
              </a:spcAft>
              <a:buNone/>
            </a:pPr>
            <a:r>
              <a:rPr lang="en-IN" sz="1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endParaRPr lang="en-IN" sz="3200" b="1" kern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9050" algn="ctr">
              <a:lnSpc>
                <a:spcPct val="107000"/>
              </a:lnSpc>
              <a:spcAft>
                <a:spcPts val="6525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“NEATLEAP IT TREANING AND SOLUTION”</a:t>
            </a:r>
            <a:endParaRPr lang="en-IN" sz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71558C-8C8D-C3A2-C099-822DDEF9C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766" y="2693688"/>
            <a:ext cx="2602230" cy="15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C1E36C-22BA-3B8E-C233-7A8740A320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430" y="2790037"/>
            <a:ext cx="2263775" cy="1358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ABEA0F-A019-8FB4-93F3-AC6FF533C77B}"/>
              </a:ext>
            </a:extLst>
          </p:cNvPr>
          <p:cNvSpPr txBox="1"/>
          <p:nvPr/>
        </p:nvSpPr>
        <p:spPr>
          <a:xfrm>
            <a:off x="3794449" y="4239656"/>
            <a:ext cx="5561045" cy="1325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1540"/>
              </a:spcAft>
              <a:buNone/>
            </a:pPr>
            <a:r>
              <a: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                                               </a:t>
            </a:r>
            <a:r>
              <a:rPr lang="en-IN" sz="1600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Submitted by</a:t>
            </a:r>
            <a:endParaRPr lang="en-IN" sz="1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600200" lvl="3" indent="-228600" algn="ctr">
              <a:lnSpc>
                <a:spcPct val="107000"/>
              </a:lnSpc>
              <a:buFont typeface="+mj-lt"/>
              <a:buAutoNum type="arabicPeriod"/>
            </a:pPr>
            <a:r>
              <a:rPr lang="en-I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Chetan </a:t>
            </a:r>
            <a:r>
              <a:rPr lang="en-IN" sz="16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Buva</a:t>
            </a:r>
            <a:endParaRPr lang="en-IN" sz="1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600200" lvl="3" indent="-228600" algn="ctr">
              <a:lnSpc>
                <a:spcPct val="107000"/>
              </a:lnSpc>
              <a:buFont typeface="+mj-lt"/>
              <a:buAutoNum type="arabicPeriod"/>
            </a:pPr>
            <a:r>
              <a:rPr lang="en-I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Pranav Niphade</a:t>
            </a:r>
            <a:endParaRPr lang="en-IN" sz="1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600200" lvl="3" indent="-228600" algn="ctr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Siddharth Gangurde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A74D9C-801C-89F6-922A-C722F6B11709}"/>
              </a:ext>
            </a:extLst>
          </p:cNvPr>
          <p:cNvSpPr txBox="1"/>
          <p:nvPr/>
        </p:nvSpPr>
        <p:spPr>
          <a:xfrm>
            <a:off x="3794449" y="5656566"/>
            <a:ext cx="7315200" cy="67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525"/>
              </a:spcAft>
              <a:buNone/>
            </a:pPr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MATOSHRI COLLAGE OF ENGINEERING AND REASERCH CENTER</a:t>
            </a:r>
            <a:endParaRPr lang="en-IN" sz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D4BF37-3F09-494F-1C9B-64A9DBDF97AC}"/>
              </a:ext>
            </a:extLst>
          </p:cNvPr>
          <p:cNvSpPr txBox="1"/>
          <p:nvPr/>
        </p:nvSpPr>
        <p:spPr>
          <a:xfrm>
            <a:off x="4080588" y="6598689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Mentor                                                                          </a:t>
            </a:r>
            <a:r>
              <a:rPr lang="en-IN" sz="1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Director And Founder</a:t>
            </a:r>
          </a:p>
          <a:p>
            <a:r>
              <a:rPr lang="en-IN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1.Chaitayna Dahale                                                      1.Mrunal Dahale</a:t>
            </a:r>
          </a:p>
          <a:p>
            <a:r>
              <a:rPr lang="en-IN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2.Chaitayna Joshi</a:t>
            </a:r>
            <a:endParaRPr lang="en-IN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493852-A83B-723D-4935-37338BD87240}"/>
              </a:ext>
            </a:extLst>
          </p:cNvPr>
          <p:cNvSpPr txBox="1"/>
          <p:nvPr/>
        </p:nvSpPr>
        <p:spPr>
          <a:xfrm>
            <a:off x="3794449" y="7710358"/>
            <a:ext cx="7315200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9050" algn="ctr">
              <a:lnSpc>
                <a:spcPct val="107000"/>
              </a:lnSpc>
              <a:spcAft>
                <a:spcPts val="6525"/>
              </a:spcAft>
              <a:buNone/>
            </a:pPr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YEAR 2026</a:t>
            </a:r>
            <a:endParaRPr lang="en-IN" sz="14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679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5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4522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Kaggle Retail Sales Forecasting Dataset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Scikit-learn Documentation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Data Visualization Resources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5839" y="11352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5839" y="2594782"/>
            <a:ext cx="7556421" cy="1520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demonstrates how machine learning can transform sales forecasting into a powerful business intelligence tool.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930" y="1097756"/>
            <a:ext cx="7592139" cy="1912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Wallmart Sales Forecasting System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75930" y="3334822"/>
            <a:ext cx="7592139" cy="27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data-driven approach to predict future sales using historical data and machine learning models</a:t>
            </a:r>
            <a:endParaRPr lang="en-US" sz="4350" dirty="0"/>
          </a:p>
        </p:txBody>
      </p:sp>
      <p:sp>
        <p:nvSpPr>
          <p:cNvPr id="5" name="Text 2"/>
          <p:cNvSpPr/>
          <p:nvPr/>
        </p:nvSpPr>
        <p:spPr>
          <a:xfrm>
            <a:off x="775930" y="6430566"/>
            <a:ext cx="7592139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Helping businesses improve planning, inventory management, and decision-making.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85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Sales Forecasting Matters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46302"/>
            <a:ext cx="7556421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forecasting plays a critical role in modern businesses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Accurate predictions help organizations reduce losses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efficient inventory management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respond to market trends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builds an intelligent system that analyzes historical sales data to predict future demand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36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2593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87028"/>
            <a:ext cx="53863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 future sales with high accuracy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3702606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3937040"/>
            <a:ext cx="60656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Analyze historical sales trends and patterns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752618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4987052"/>
            <a:ext cx="68583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Assist businesses in data-driven decision making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802630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037064"/>
            <a:ext cx="6994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Visualize predictions using interactive dashboards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846" y="632817"/>
            <a:ext cx="4784646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Pipeline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9846" y="1473041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69846" y="1775341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69846" y="1916668"/>
            <a:ext cx="5121712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collection from historical sales records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69846" y="2520553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69846" y="2822853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6"/>
          <p:cNvSpPr/>
          <p:nvPr/>
        </p:nvSpPr>
        <p:spPr>
          <a:xfrm>
            <a:off x="669846" y="2964180"/>
            <a:ext cx="383881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 and preprocessing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69846" y="3568065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69846" y="3870365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2" name="Text 9"/>
          <p:cNvSpPr/>
          <p:nvPr/>
        </p:nvSpPr>
        <p:spPr>
          <a:xfrm>
            <a:off x="669846" y="4011692"/>
            <a:ext cx="4643199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 and transformation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69846" y="4615577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69846" y="4917877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5" name="Text 12"/>
          <p:cNvSpPr/>
          <p:nvPr/>
        </p:nvSpPr>
        <p:spPr>
          <a:xfrm>
            <a:off x="669846" y="5059204"/>
            <a:ext cx="5773698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training using machine learning algorithms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69846" y="5663089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69846" y="5965388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5"/>
          <p:cNvSpPr/>
          <p:nvPr/>
        </p:nvSpPr>
        <p:spPr>
          <a:xfrm>
            <a:off x="669846" y="6106716"/>
            <a:ext cx="3625691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evaluation and selection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9846" y="6710601"/>
            <a:ext cx="191333" cy="239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9846" y="7012900"/>
            <a:ext cx="7804309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1" name="Text 18"/>
          <p:cNvSpPr/>
          <p:nvPr/>
        </p:nvSpPr>
        <p:spPr>
          <a:xfrm>
            <a:off x="669846" y="7154227"/>
            <a:ext cx="4065984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forecasting and visualization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255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Information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74508"/>
            <a:ext cx="7556421" cy="868918"/>
          </a:xfrm>
          <a:prstGeom prst="roundRect">
            <a:avLst>
              <a:gd name="adj" fmla="val 10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2031802"/>
            <a:ext cx="2989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Store-wise sales data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2870240"/>
            <a:ext cx="7556421" cy="868918"/>
          </a:xfrm>
          <a:prstGeom prst="roundRect">
            <a:avLst>
              <a:gd name="adj" fmla="val 10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1084" y="3127534"/>
            <a:ext cx="3970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Weekly or daily sales figures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3965972"/>
            <a:ext cx="7556421" cy="868918"/>
          </a:xfrm>
          <a:prstGeom prst="roundRect">
            <a:avLst>
              <a:gd name="adj" fmla="val 10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51084" y="4223266"/>
            <a:ext cx="44054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Holiday and seasonal indicators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93790" y="5061704"/>
            <a:ext cx="7556421" cy="1223248"/>
          </a:xfrm>
          <a:prstGeom prst="roundRect">
            <a:avLst>
              <a:gd name="adj" fmla="val 77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51084" y="5318998"/>
            <a:ext cx="704183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Economic factors such as fuel price, CPI, and unemployment</a:t>
            </a: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793790" y="6540103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C7C9EA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6884194"/>
            <a:ext cx="283488" cy="226814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530906" y="6823591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dataset represents real-world retail business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033" y="762476"/>
            <a:ext cx="5814179" cy="576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Machine Learning Models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6033" y="1564600"/>
            <a:ext cx="7851934" cy="1580555"/>
          </a:xfrm>
          <a:prstGeom prst="roundRect">
            <a:avLst>
              <a:gd name="adj" fmla="val 490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68893" y="1587460"/>
            <a:ext cx="7806214" cy="553760"/>
          </a:xfrm>
          <a:prstGeom prst="roundRect">
            <a:avLst>
              <a:gd name="adj" fmla="val 9048"/>
            </a:avLst>
          </a:prstGeom>
          <a:solidFill>
            <a:srgbClr val="DADBF1"/>
          </a:solidFill>
          <a:ln/>
        </p:spPr>
      </p:sp>
      <p:sp>
        <p:nvSpPr>
          <p:cNvPr id="6" name="Text 3"/>
          <p:cNvSpPr/>
          <p:nvPr/>
        </p:nvSpPr>
        <p:spPr>
          <a:xfrm>
            <a:off x="4433530" y="1687473"/>
            <a:ext cx="27682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853440" y="2291358"/>
            <a:ext cx="2307550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Linear Regression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53440" y="2669857"/>
            <a:ext cx="743712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baseline comparison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46033" y="3860244"/>
            <a:ext cx="7851934" cy="1580555"/>
          </a:xfrm>
          <a:prstGeom prst="roundRect">
            <a:avLst>
              <a:gd name="adj" fmla="val 490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68893" y="3748946"/>
            <a:ext cx="7806214" cy="553760"/>
          </a:xfrm>
          <a:prstGeom prst="roundRect">
            <a:avLst>
              <a:gd name="adj" fmla="val 9048"/>
            </a:avLst>
          </a:prstGeom>
          <a:solidFill>
            <a:srgbClr val="DADBF1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1" name="Text 8"/>
          <p:cNvSpPr/>
          <p:nvPr/>
        </p:nvSpPr>
        <p:spPr>
          <a:xfrm>
            <a:off x="4433530" y="3418165"/>
            <a:ext cx="27682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215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 marL="0" indent="0" algn="l">
              <a:lnSpc>
                <a:spcPts val="2150"/>
              </a:lnSpc>
              <a:buNone/>
            </a:pPr>
            <a:endParaRPr lang="en-US" sz="215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853440" y="4022050"/>
            <a:ext cx="2894886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8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 marL="0" indent="0" algn="l">
              <a:lnSpc>
                <a:spcPts val="2250"/>
              </a:lnSpc>
              <a:buNone/>
            </a:pPr>
            <a:endParaRPr lang="en-US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Random Forest Regressor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53440" y="4400550"/>
            <a:ext cx="743712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100"/>
              </a:lnSpc>
              <a:buNone/>
            </a:pPr>
            <a:endParaRPr lang="en-US" sz="14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handling non-linear patterns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4433530" y="5148858"/>
            <a:ext cx="276820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2150" dirty="0"/>
          </a:p>
        </p:txBody>
      </p:sp>
      <p:sp>
        <p:nvSpPr>
          <p:cNvPr id="19" name="Shape 16"/>
          <p:cNvSpPr/>
          <p:nvPr/>
        </p:nvSpPr>
        <p:spPr>
          <a:xfrm>
            <a:off x="646033" y="5975390"/>
            <a:ext cx="7851934" cy="691515"/>
          </a:xfrm>
          <a:prstGeom prst="roundRect">
            <a:avLst>
              <a:gd name="adj" fmla="val 11212"/>
            </a:avLst>
          </a:prstGeom>
          <a:solidFill>
            <a:srgbClr val="C7C9EA"/>
          </a:solidFill>
          <a:ln/>
        </p:spPr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88" y="6265489"/>
            <a:ext cx="230743" cy="184547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1290674" y="6223816"/>
            <a:ext cx="7067550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final model is selected based on evaluation metrics.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1813"/>
            <a:ext cx="6270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Results and Evaluation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4080"/>
            <a:ext cx="7485573" cy="1223248"/>
          </a:xfrm>
          <a:prstGeom prst="roundRect">
            <a:avLst>
              <a:gd name="adj" fmla="val 778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3428047"/>
            <a:ext cx="6013252" cy="596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Mean Absolute Error (MAE)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942642" y="3428048"/>
            <a:ext cx="31502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4620816"/>
            <a:ext cx="7556421" cy="868918"/>
          </a:xfrm>
          <a:prstGeom prst="roundRect">
            <a:avLst>
              <a:gd name="adj" fmla="val 1096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51084" y="4878110"/>
            <a:ext cx="51967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Actual vs Predicted sales comparison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574488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selected model provides accurate and reliable sales forecasts.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049" y="643652"/>
            <a:ext cx="5507474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Impact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1049" y="1652945"/>
            <a:ext cx="550664" cy="5506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049" y="2471023"/>
            <a:ext cx="5432346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Improving demand forecasting accuracy</a:t>
            </a:r>
            <a:endParaRPr lang="en-US" sz="21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1049" y="3243143"/>
            <a:ext cx="550664" cy="55066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1049" y="4061222"/>
            <a:ext cx="600360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Reducing overstock and stock-out situations</a:t>
            </a:r>
            <a:endParaRPr lang="en-US" sz="21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1049" y="4833342"/>
            <a:ext cx="550664" cy="55066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1049" y="5651421"/>
            <a:ext cx="617505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Supporting strategic planning and promotions</a:t>
            </a:r>
            <a:endParaRPr lang="en-US" sz="21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1049" y="6423541"/>
            <a:ext cx="550664" cy="55066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71049" y="7241619"/>
            <a:ext cx="5391507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Enhancing overall operational efficiency</a:t>
            </a:r>
            <a:endParaRPr lang="en-US" sz="2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329</Words>
  <Application>Microsoft Office PowerPoint</Application>
  <PresentationFormat>Custom</PresentationFormat>
  <Paragraphs>85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Times New Roman</vt:lpstr>
      <vt:lpstr>Inter</vt:lpstr>
      <vt:lpstr>Inter Light</vt:lpstr>
      <vt:lpstr>Inter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Pranav</dc:creator>
  <cp:lastModifiedBy>Pranav Niphade</cp:lastModifiedBy>
  <cp:revision>7</cp:revision>
  <dcterms:created xsi:type="dcterms:W3CDTF">2026-01-29T06:35:07Z</dcterms:created>
  <dcterms:modified xsi:type="dcterms:W3CDTF">2026-02-05T08:08:54Z</dcterms:modified>
</cp:coreProperties>
</file>